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2" r:id="rId7"/>
    <p:sldId id="260" r:id="rId8"/>
    <p:sldId id="263" r:id="rId9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1206" y="2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lin ang="81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AD2486-79B5-4800-AFE6-D15B96098772}" type="datetimeFigureOut">
              <a:rPr lang="cs-CZ" smtClean="0"/>
              <a:t>1.1.2013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F75E84-256F-4F0F-9494-E7894C378E77}" type="slidenum">
              <a:rPr lang="cs-CZ" smtClean="0"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délník 3"/>
          <p:cNvSpPr/>
          <p:nvPr/>
        </p:nvSpPr>
        <p:spPr>
          <a:xfrm>
            <a:off x="1835696" y="2996952"/>
            <a:ext cx="54764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cs-CZ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Archimédův zákon</a:t>
            </a:r>
            <a:endParaRPr lang="cs-CZ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Skupina 16"/>
          <p:cNvGrpSpPr>
            <a:grpSpLocks/>
          </p:cNvGrpSpPr>
          <p:nvPr/>
        </p:nvGrpSpPr>
        <p:grpSpPr bwMode="auto">
          <a:xfrm>
            <a:off x="4572000" y="4437112"/>
            <a:ext cx="4159052" cy="2160240"/>
            <a:chOff x="0" y="0"/>
            <a:chExt cx="35831" cy="19563"/>
          </a:xfrm>
        </p:grpSpPr>
        <p:grpSp>
          <p:nvGrpSpPr>
            <p:cNvPr id="13" name="Skupina 13"/>
            <p:cNvGrpSpPr>
              <a:grpSpLocks/>
            </p:cNvGrpSpPr>
            <p:nvPr/>
          </p:nvGrpSpPr>
          <p:grpSpPr bwMode="auto">
            <a:xfrm>
              <a:off x="0" y="0"/>
              <a:ext cx="35831" cy="19563"/>
              <a:chOff x="0" y="0"/>
              <a:chExt cx="35831" cy="19563"/>
            </a:xfrm>
          </p:grpSpPr>
          <p:grpSp>
            <p:nvGrpSpPr>
              <p:cNvPr id="9" name="Skupina 9"/>
              <p:cNvGrpSpPr>
                <a:grpSpLocks/>
              </p:cNvGrpSpPr>
              <p:nvPr/>
            </p:nvGrpSpPr>
            <p:grpSpPr bwMode="auto">
              <a:xfrm>
                <a:off x="0" y="0"/>
                <a:ext cx="35831" cy="19563"/>
                <a:chOff x="0" y="0"/>
                <a:chExt cx="35831" cy="19563"/>
              </a:xfrm>
            </p:grpSpPr>
            <p:grpSp>
              <p:nvGrpSpPr>
                <p:cNvPr id="4" name="Skupina 3"/>
                <p:cNvGrpSpPr>
                  <a:grpSpLocks/>
                </p:cNvGrpSpPr>
                <p:nvPr/>
              </p:nvGrpSpPr>
              <p:grpSpPr bwMode="auto">
                <a:xfrm>
                  <a:off x="0" y="0"/>
                  <a:ext cx="35831" cy="19563"/>
                  <a:chOff x="0" y="0"/>
                  <a:chExt cx="35831" cy="19563"/>
                </a:xfrm>
              </p:grpSpPr>
              <p:sp>
                <p:nvSpPr>
                  <p:cNvPr id="2" name="Obdélník 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0"/>
                    <a:ext cx="35831" cy="19563"/>
                  </a:xfrm>
                  <a:prstGeom prst="rect">
                    <a:avLst/>
                  </a:prstGeom>
                  <a:noFill/>
                  <a:ln w="25400">
                    <a:solidFill>
                      <a:srgbClr val="243F60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cs-CZ"/>
                  </a:p>
                </p:txBody>
              </p:sp>
              <p:sp>
                <p:nvSpPr>
                  <p:cNvPr id="5" name="Obdélník 2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040"/>
                    <a:ext cx="35826" cy="15518"/>
                  </a:xfrm>
                  <a:prstGeom prst="rect">
                    <a:avLst/>
                  </a:prstGeom>
                  <a:solidFill>
                    <a:srgbClr val="92B1D6"/>
                  </a:solidFill>
                  <a:ln w="25400">
                    <a:solidFill>
                      <a:srgbClr val="243F60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cs-CZ"/>
                  </a:p>
                </p:txBody>
              </p:sp>
            </p:grpSp>
            <p:sp>
              <p:nvSpPr>
                <p:cNvPr id="7" name="Ovál 7"/>
                <p:cNvSpPr>
                  <a:spLocks noChangeArrowheads="1"/>
                </p:cNvSpPr>
                <p:nvPr/>
              </p:nvSpPr>
              <p:spPr bwMode="auto">
                <a:xfrm>
                  <a:off x="7123" y="9462"/>
                  <a:ext cx="5742" cy="5423"/>
                </a:xfrm>
                <a:prstGeom prst="ellipse">
                  <a:avLst/>
                </a:prstGeom>
                <a:solidFill>
                  <a:srgbClr val="FF0000"/>
                </a:solidFill>
                <a:ln w="25400">
                  <a:solidFill>
                    <a:srgbClr val="243F60"/>
                  </a:solidFill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cs-CZ"/>
                </a:p>
              </p:txBody>
            </p:sp>
            <p:sp>
              <p:nvSpPr>
                <p:cNvPr id="8" name="Ovál 8"/>
                <p:cNvSpPr>
                  <a:spLocks noChangeArrowheads="1"/>
                </p:cNvSpPr>
                <p:nvPr/>
              </p:nvSpPr>
              <p:spPr bwMode="auto">
                <a:xfrm>
                  <a:off x="20839" y="5528"/>
                  <a:ext cx="5741" cy="5417"/>
                </a:xfrm>
                <a:prstGeom prst="ellipse">
                  <a:avLst/>
                </a:prstGeom>
                <a:solidFill>
                  <a:srgbClr val="FF0000"/>
                </a:solidFill>
                <a:ln w="25400">
                  <a:solidFill>
                    <a:srgbClr val="243F60"/>
                  </a:solidFill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cs-CZ"/>
                </a:p>
              </p:txBody>
            </p:sp>
          </p:grpSp>
          <p:sp>
            <p:nvSpPr>
              <p:cNvPr id="11" name="Přímá spojnice 11"/>
              <p:cNvSpPr>
                <a:spLocks noChangeShapeType="1"/>
              </p:cNvSpPr>
              <p:nvPr/>
            </p:nvSpPr>
            <p:spPr bwMode="auto">
              <a:xfrm flipH="1" flipV="1">
                <a:off x="9781" y="0"/>
                <a:ext cx="213" cy="9460"/>
              </a:xfrm>
              <a:prstGeom prst="line">
                <a:avLst/>
              </a:prstGeom>
              <a:noFill/>
              <a:ln w="19050">
                <a:solidFill>
                  <a:srgbClr val="0070C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cs-CZ"/>
              </a:p>
            </p:txBody>
          </p:sp>
          <p:sp>
            <p:nvSpPr>
              <p:cNvPr id="12" name="Přímá spojnice 12"/>
              <p:cNvSpPr>
                <a:spLocks noChangeShapeType="1"/>
              </p:cNvSpPr>
              <p:nvPr/>
            </p:nvSpPr>
            <p:spPr bwMode="auto">
              <a:xfrm flipH="1" flipV="1">
                <a:off x="23604" y="0"/>
                <a:ext cx="106" cy="5527"/>
              </a:xfrm>
              <a:prstGeom prst="line">
                <a:avLst/>
              </a:prstGeom>
              <a:noFill/>
              <a:ln w="19050">
                <a:solidFill>
                  <a:srgbClr val="4579B8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cs-CZ"/>
              </a:p>
            </p:txBody>
          </p:sp>
        </p:grpSp>
        <p:sp>
          <p:nvSpPr>
            <p:cNvPr id="14" name="Textové pole 14"/>
            <p:cNvSpPr txBox="1">
              <a:spLocks noChangeArrowheads="1"/>
            </p:cNvSpPr>
            <p:nvPr/>
          </p:nvSpPr>
          <p:spPr bwMode="auto">
            <a:xfrm>
              <a:off x="7761" y="8612"/>
              <a:ext cx="4242" cy="66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cs-CZ" sz="3600" b="1" i="0" u="none" strike="noStrike" cap="none" normalizeH="0" baseline="0" noProof="1" smtClean="0">
                  <a:ln>
                    <a:noFill/>
                  </a:ln>
                  <a:solidFill>
                    <a:srgbClr val="EEECE1"/>
                  </a:solidFill>
                  <a:effectLst/>
                  <a:latin typeface="Calibri" pitchFamily="34" charset="0"/>
                </a:rPr>
                <a:t>A</a:t>
              </a:r>
              <a:endParaRPr kumimoji="0" lang="cs-CZ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endParaRPr>
            </a:p>
          </p:txBody>
        </p:sp>
        <p:sp>
          <p:nvSpPr>
            <p:cNvPr id="15" name="Textové pole 15"/>
            <p:cNvSpPr txBox="1">
              <a:spLocks noChangeArrowheads="1"/>
            </p:cNvSpPr>
            <p:nvPr/>
          </p:nvSpPr>
          <p:spPr bwMode="auto">
            <a:xfrm>
              <a:off x="21477" y="4678"/>
              <a:ext cx="4247" cy="66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cs-CZ" sz="3600" b="1" i="0" u="none" strike="noStrike" cap="none" normalizeH="0" baseline="0" noProof="1" smtClean="0">
                  <a:ln>
                    <a:noFill/>
                  </a:ln>
                  <a:solidFill>
                    <a:srgbClr val="EEECE1"/>
                  </a:solidFill>
                  <a:effectLst/>
                  <a:latin typeface="Calibri" pitchFamily="34" charset="0"/>
                </a:rPr>
                <a:t>B</a:t>
              </a:r>
              <a:endParaRPr kumimoji="0" lang="cs-CZ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endParaRPr>
            </a:p>
          </p:txBody>
        </p:sp>
      </p:grpSp>
      <p:sp>
        <p:nvSpPr>
          <p:cNvPr id="16" name="Obdélník 15"/>
          <p:cNvSpPr/>
          <p:nvPr/>
        </p:nvSpPr>
        <p:spPr>
          <a:xfrm>
            <a:off x="611560" y="692696"/>
            <a:ext cx="5112568" cy="341632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</a:pPr>
            <a:endParaRPr kumimoji="0" lang="cs-CZ" sz="3600" b="1" i="0" u="none" strike="noStrike" cap="none" normalizeH="0" baseline="0" dirty="0" smtClean="0">
              <a:ln>
                <a:noFill/>
              </a:ln>
              <a:solidFill>
                <a:srgbClr val="00B0F0"/>
              </a:solidFill>
              <a:effectLst/>
              <a:latin typeface="Calibri" pitchFamily="34" charset="0"/>
              <a:ea typeface="Calibri" pitchFamily="34" charset="0"/>
              <a:cs typeface="Times New Roman" pitchFamily="18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cs-CZ" sz="3600" b="1" i="0" u="none" strike="noStrike" cap="none" normalizeH="0" baseline="0" dirty="0" smtClean="0">
                <a:ln>
                  <a:noFill/>
                </a:ln>
                <a:solidFill>
                  <a:srgbClr val="00B0F0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Do vody jsou ponořena dvě stejná tělesa. Na které z nich působí větší vztlaková síla? </a:t>
            </a:r>
            <a:r>
              <a:rPr kumimoji="0" lang="cs-CZ" sz="3600" b="1" i="0" u="none" strike="noStrike" cap="none" normalizeH="0" baseline="0" dirty="0" smtClean="0">
                <a:ln>
                  <a:noFill/>
                </a:ln>
                <a:solidFill>
                  <a:srgbClr val="00B0F0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Odpověď </a:t>
            </a:r>
            <a:r>
              <a:rPr kumimoji="0" lang="cs-CZ" sz="3600" b="1" i="0" u="none" strike="noStrike" cap="none" normalizeH="0" baseline="0" dirty="0" smtClean="0">
                <a:ln>
                  <a:noFill/>
                </a:ln>
                <a:solidFill>
                  <a:srgbClr val="00B0F0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zdůvodněte.</a:t>
            </a:r>
            <a:endParaRPr lang="cs-CZ" sz="3600" b="1" cap="none" spc="0" dirty="0">
              <a:ln w="24500" cmpd="dbl">
                <a:solidFill>
                  <a:schemeClr val="accent2">
                    <a:shade val="85000"/>
                    <a:satMod val="155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38100" dist="38100" dir="7020000" algn="tl">
                  <a:srgbClr val="000000">
                    <a:alpha val="35000"/>
                  </a:srgbClr>
                </a:outerShdw>
              </a:effectLst>
            </a:endParaRPr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053" name="Rectangle 29"/>
          <p:cNvSpPr>
            <a:spLocks noChangeArrowheads="1"/>
          </p:cNvSpPr>
          <p:nvPr/>
        </p:nvSpPr>
        <p:spPr bwMode="auto">
          <a:xfrm>
            <a:off x="457200" y="187896"/>
            <a:ext cx="219932" cy="5386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cs-CZ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cs-CZ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2" name="Skupina 17"/>
          <p:cNvGrpSpPr>
            <a:grpSpLocks/>
          </p:cNvGrpSpPr>
          <p:nvPr/>
        </p:nvGrpSpPr>
        <p:grpSpPr bwMode="auto">
          <a:xfrm>
            <a:off x="5004048" y="3356992"/>
            <a:ext cx="3581400" cy="1955800"/>
            <a:chOff x="0" y="0"/>
            <a:chExt cx="35831" cy="19563"/>
          </a:xfrm>
        </p:grpSpPr>
        <p:grpSp>
          <p:nvGrpSpPr>
            <p:cNvPr id="18" name="Skupina 18"/>
            <p:cNvGrpSpPr>
              <a:grpSpLocks/>
            </p:cNvGrpSpPr>
            <p:nvPr/>
          </p:nvGrpSpPr>
          <p:grpSpPr bwMode="auto">
            <a:xfrm>
              <a:off x="0" y="0"/>
              <a:ext cx="35831" cy="19563"/>
              <a:chOff x="0" y="0"/>
              <a:chExt cx="35831" cy="19563"/>
            </a:xfrm>
          </p:grpSpPr>
          <p:grpSp>
            <p:nvGrpSpPr>
              <p:cNvPr id="19" name="Skupina 19"/>
              <p:cNvGrpSpPr>
                <a:grpSpLocks/>
              </p:cNvGrpSpPr>
              <p:nvPr/>
            </p:nvGrpSpPr>
            <p:grpSpPr bwMode="auto">
              <a:xfrm>
                <a:off x="0" y="0"/>
                <a:ext cx="35831" cy="19563"/>
                <a:chOff x="0" y="0"/>
                <a:chExt cx="35831" cy="19563"/>
              </a:xfrm>
            </p:grpSpPr>
            <p:grpSp>
              <p:nvGrpSpPr>
                <p:cNvPr id="20" name="Skupina 20"/>
                <p:cNvGrpSpPr>
                  <a:grpSpLocks/>
                </p:cNvGrpSpPr>
                <p:nvPr/>
              </p:nvGrpSpPr>
              <p:grpSpPr bwMode="auto">
                <a:xfrm>
                  <a:off x="0" y="0"/>
                  <a:ext cx="35831" cy="19563"/>
                  <a:chOff x="0" y="0"/>
                  <a:chExt cx="35831" cy="19563"/>
                </a:xfrm>
              </p:grpSpPr>
              <p:sp>
                <p:nvSpPr>
                  <p:cNvPr id="21" name="Obdélník 2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0"/>
                    <a:ext cx="35831" cy="19563"/>
                  </a:xfrm>
                  <a:prstGeom prst="rect">
                    <a:avLst/>
                  </a:prstGeom>
                  <a:noFill/>
                  <a:ln w="25400">
                    <a:solidFill>
                      <a:srgbClr val="243F60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cs-CZ"/>
                  </a:p>
                </p:txBody>
              </p:sp>
              <p:sp>
                <p:nvSpPr>
                  <p:cNvPr id="22" name="Obdélník 22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040"/>
                    <a:ext cx="35826" cy="15518"/>
                  </a:xfrm>
                  <a:prstGeom prst="rect">
                    <a:avLst/>
                  </a:prstGeom>
                  <a:solidFill>
                    <a:srgbClr val="92B1D6"/>
                  </a:solidFill>
                  <a:ln w="25400">
                    <a:solidFill>
                      <a:srgbClr val="243F60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cs-CZ"/>
                  </a:p>
                </p:txBody>
              </p:sp>
            </p:grpSp>
            <p:sp>
              <p:nvSpPr>
                <p:cNvPr id="23" name="Ovál 23"/>
                <p:cNvSpPr>
                  <a:spLocks noChangeArrowheads="1"/>
                </p:cNvSpPr>
                <p:nvPr/>
              </p:nvSpPr>
              <p:spPr bwMode="auto">
                <a:xfrm>
                  <a:off x="7123" y="9462"/>
                  <a:ext cx="5742" cy="5423"/>
                </a:xfrm>
                <a:prstGeom prst="ellipse">
                  <a:avLst/>
                </a:prstGeom>
                <a:solidFill>
                  <a:srgbClr val="FF0000"/>
                </a:solidFill>
                <a:ln w="25400">
                  <a:solidFill>
                    <a:srgbClr val="243F60"/>
                  </a:solidFill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cs-CZ"/>
                </a:p>
              </p:txBody>
            </p:sp>
            <p:sp>
              <p:nvSpPr>
                <p:cNvPr id="24" name="Ovál 24"/>
                <p:cNvSpPr>
                  <a:spLocks noChangeArrowheads="1"/>
                </p:cNvSpPr>
                <p:nvPr/>
              </p:nvSpPr>
              <p:spPr bwMode="auto">
                <a:xfrm>
                  <a:off x="20839" y="5528"/>
                  <a:ext cx="9892" cy="9357"/>
                </a:xfrm>
                <a:prstGeom prst="ellipse">
                  <a:avLst/>
                </a:prstGeom>
                <a:solidFill>
                  <a:srgbClr val="FF0000"/>
                </a:solidFill>
                <a:ln w="25400">
                  <a:solidFill>
                    <a:srgbClr val="243F60"/>
                  </a:solidFill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cs-CZ"/>
                </a:p>
              </p:txBody>
            </p:sp>
          </p:grpSp>
          <p:sp>
            <p:nvSpPr>
              <p:cNvPr id="25" name="Přímá spojnice 25"/>
              <p:cNvSpPr>
                <a:spLocks noChangeShapeType="1"/>
              </p:cNvSpPr>
              <p:nvPr/>
            </p:nvSpPr>
            <p:spPr bwMode="auto">
              <a:xfrm flipH="1" flipV="1">
                <a:off x="9781" y="0"/>
                <a:ext cx="213" cy="9460"/>
              </a:xfrm>
              <a:prstGeom prst="line">
                <a:avLst/>
              </a:prstGeom>
              <a:noFill/>
              <a:ln w="19050">
                <a:solidFill>
                  <a:srgbClr val="0070C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cs-CZ"/>
              </a:p>
            </p:txBody>
          </p:sp>
          <p:sp>
            <p:nvSpPr>
              <p:cNvPr id="26" name="Přímá spojnice 26"/>
              <p:cNvSpPr>
                <a:spLocks noChangeShapeType="1"/>
              </p:cNvSpPr>
              <p:nvPr/>
            </p:nvSpPr>
            <p:spPr bwMode="auto">
              <a:xfrm flipH="1" flipV="1">
                <a:off x="25724" y="0"/>
                <a:ext cx="106" cy="5527"/>
              </a:xfrm>
              <a:prstGeom prst="line">
                <a:avLst/>
              </a:prstGeom>
              <a:noFill/>
              <a:ln w="19050">
                <a:solidFill>
                  <a:srgbClr val="4579B8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cs-CZ"/>
              </a:p>
            </p:txBody>
          </p:sp>
        </p:grpSp>
        <p:sp>
          <p:nvSpPr>
            <p:cNvPr id="27" name="Textové pole 27"/>
            <p:cNvSpPr txBox="1">
              <a:spLocks noChangeArrowheads="1"/>
            </p:cNvSpPr>
            <p:nvPr/>
          </p:nvSpPr>
          <p:spPr bwMode="auto">
            <a:xfrm>
              <a:off x="7761" y="8612"/>
              <a:ext cx="4242" cy="66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cs-CZ" sz="3600" b="1" i="0" u="none" strike="noStrike" cap="none" normalizeH="0" baseline="0" noProof="1" smtClean="0">
                  <a:ln>
                    <a:noFill/>
                  </a:ln>
                  <a:solidFill>
                    <a:srgbClr val="EEECE1"/>
                  </a:solidFill>
                  <a:effectLst/>
                  <a:latin typeface="Calibri" pitchFamily="34" charset="0"/>
                </a:rPr>
                <a:t>A</a:t>
              </a:r>
              <a:endParaRPr kumimoji="0" lang="cs-CZ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endParaRPr>
            </a:p>
          </p:txBody>
        </p:sp>
        <p:sp>
          <p:nvSpPr>
            <p:cNvPr id="28" name="Textové pole 28"/>
            <p:cNvSpPr txBox="1">
              <a:spLocks noChangeArrowheads="1"/>
            </p:cNvSpPr>
            <p:nvPr/>
          </p:nvSpPr>
          <p:spPr bwMode="auto">
            <a:xfrm>
              <a:off x="23817" y="6911"/>
              <a:ext cx="4247" cy="66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cs-CZ" sz="3600" b="1" i="0" u="none" strike="noStrike" cap="none" normalizeH="0" baseline="0" noProof="1" smtClean="0">
                  <a:ln>
                    <a:noFill/>
                  </a:ln>
                  <a:solidFill>
                    <a:srgbClr val="EEECE1"/>
                  </a:solidFill>
                  <a:effectLst/>
                  <a:latin typeface="Calibri" pitchFamily="34" charset="0"/>
                </a:rPr>
                <a:t>B</a:t>
              </a:r>
              <a:endParaRPr kumimoji="0" lang="cs-CZ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endParaRPr>
            </a:p>
          </p:txBody>
        </p:sp>
      </p:grpSp>
      <p:sp>
        <p:nvSpPr>
          <p:cNvPr id="16" name="Obdélník 15"/>
          <p:cNvSpPr/>
          <p:nvPr/>
        </p:nvSpPr>
        <p:spPr>
          <a:xfrm>
            <a:off x="648447" y="1916832"/>
            <a:ext cx="5003673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lvl="0"/>
            <a:r>
              <a:rPr lang="cs-CZ" sz="3200" b="1" dirty="0">
                <a:solidFill>
                  <a:srgbClr val="00B0F0"/>
                </a:solidFill>
              </a:rPr>
              <a:t>Na které z těles působí větší vztlaková síla?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délník 3"/>
          <p:cNvSpPr/>
          <p:nvPr/>
        </p:nvSpPr>
        <p:spPr>
          <a:xfrm>
            <a:off x="611560" y="1124744"/>
            <a:ext cx="4608512" cy="2554545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r>
              <a:rPr lang="cs-CZ" sz="3200" b="1" dirty="0">
                <a:solidFill>
                  <a:srgbClr val="00B0F0"/>
                </a:solidFill>
              </a:rPr>
              <a:t>Těleso A je ponořeno v kádince s vodou, těleso B v kádince s olejem. Na které z nich působí větší vztlaková síla? </a:t>
            </a:r>
            <a:endParaRPr lang="cs-CZ" sz="3200" b="1" cap="none" spc="0" dirty="0">
              <a:ln w="24500" cmpd="dbl">
                <a:solidFill>
                  <a:schemeClr val="accent2">
                    <a:shade val="85000"/>
                    <a:satMod val="155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</a:endParaRPr>
          </a:p>
        </p:txBody>
      </p:sp>
      <p:grpSp>
        <p:nvGrpSpPr>
          <p:cNvPr id="16386" name="Skupina 34"/>
          <p:cNvGrpSpPr>
            <a:grpSpLocks/>
          </p:cNvGrpSpPr>
          <p:nvPr/>
        </p:nvGrpSpPr>
        <p:grpSpPr bwMode="auto">
          <a:xfrm>
            <a:off x="6948264" y="3284984"/>
            <a:ext cx="1403350" cy="1658937"/>
            <a:chOff x="0" y="0"/>
            <a:chExt cx="14034" cy="16586"/>
          </a:xfrm>
        </p:grpSpPr>
        <p:sp>
          <p:nvSpPr>
            <p:cNvPr id="29" name="Obdélník 29"/>
            <p:cNvSpPr>
              <a:spLocks noChangeArrowheads="1"/>
            </p:cNvSpPr>
            <p:nvPr/>
          </p:nvSpPr>
          <p:spPr bwMode="auto">
            <a:xfrm>
              <a:off x="0" y="0"/>
              <a:ext cx="14034" cy="16586"/>
            </a:xfrm>
            <a:prstGeom prst="rect">
              <a:avLst/>
            </a:prstGeom>
            <a:noFill/>
            <a:ln w="25400">
              <a:solidFill>
                <a:srgbClr val="243F60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30" name="Obdélník 30"/>
            <p:cNvSpPr>
              <a:spLocks noChangeArrowheads="1"/>
            </p:cNvSpPr>
            <p:nvPr/>
          </p:nvSpPr>
          <p:spPr bwMode="auto">
            <a:xfrm>
              <a:off x="0" y="4784"/>
              <a:ext cx="14033" cy="11802"/>
            </a:xfrm>
            <a:prstGeom prst="rect">
              <a:avLst/>
            </a:prstGeom>
            <a:solidFill>
              <a:srgbClr val="4F81BD"/>
            </a:solidFill>
            <a:ln w="25400">
              <a:solidFill>
                <a:srgbClr val="243F60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31" name="Ovál 31"/>
            <p:cNvSpPr>
              <a:spLocks noChangeArrowheads="1"/>
            </p:cNvSpPr>
            <p:nvPr/>
          </p:nvSpPr>
          <p:spPr bwMode="auto">
            <a:xfrm>
              <a:off x="4359" y="9462"/>
              <a:ext cx="5635" cy="5317"/>
            </a:xfrm>
            <a:prstGeom prst="ellipse">
              <a:avLst/>
            </a:prstGeom>
            <a:solidFill>
              <a:srgbClr val="FF0000"/>
            </a:solidFill>
            <a:ln w="25400">
              <a:solidFill>
                <a:srgbClr val="243F6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32" name="Přímá spojnice 32"/>
            <p:cNvSpPr>
              <a:spLocks noChangeShapeType="1"/>
            </p:cNvSpPr>
            <p:nvPr/>
          </p:nvSpPr>
          <p:spPr bwMode="auto">
            <a:xfrm flipH="1" flipV="1">
              <a:off x="7123" y="0"/>
              <a:ext cx="107" cy="9462"/>
            </a:xfrm>
            <a:prstGeom prst="line">
              <a:avLst/>
            </a:prstGeom>
            <a:noFill/>
            <a:ln w="19050">
              <a:solidFill>
                <a:srgbClr val="365F9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33" name="Textové pole 33"/>
            <p:cNvSpPr txBox="1">
              <a:spLocks noChangeArrowheads="1"/>
            </p:cNvSpPr>
            <p:nvPr/>
          </p:nvSpPr>
          <p:spPr bwMode="auto">
            <a:xfrm>
              <a:off x="4890" y="8718"/>
              <a:ext cx="4039" cy="56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cs-CZ" sz="3600" b="1" i="0" u="none" strike="noStrike" cap="none" normalizeH="0" baseline="0" noProof="1" smtClean="0">
                  <a:ln>
                    <a:noFill/>
                  </a:ln>
                  <a:solidFill>
                    <a:srgbClr val="EEECE1"/>
                  </a:solidFill>
                  <a:effectLst/>
                  <a:latin typeface="Calibri" pitchFamily="34" charset="0"/>
                </a:rPr>
                <a:t>A</a:t>
              </a:r>
              <a:endParaRPr kumimoji="0" lang="cs-CZ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endParaRPr>
            </a:p>
          </p:txBody>
        </p:sp>
      </p:grpSp>
      <p:grpSp>
        <p:nvGrpSpPr>
          <p:cNvPr id="16392" name="Skupina 42"/>
          <p:cNvGrpSpPr>
            <a:grpSpLocks/>
          </p:cNvGrpSpPr>
          <p:nvPr/>
        </p:nvGrpSpPr>
        <p:grpSpPr bwMode="auto">
          <a:xfrm>
            <a:off x="5292080" y="3284984"/>
            <a:ext cx="1403350" cy="1658937"/>
            <a:chOff x="0" y="0"/>
            <a:chExt cx="14033" cy="16586"/>
          </a:xfrm>
        </p:grpSpPr>
        <p:sp>
          <p:nvSpPr>
            <p:cNvPr id="36" name="Obdélník 36"/>
            <p:cNvSpPr>
              <a:spLocks noChangeArrowheads="1"/>
            </p:cNvSpPr>
            <p:nvPr/>
          </p:nvSpPr>
          <p:spPr bwMode="auto">
            <a:xfrm>
              <a:off x="0" y="0"/>
              <a:ext cx="14033" cy="16586"/>
            </a:xfrm>
            <a:prstGeom prst="rect">
              <a:avLst/>
            </a:prstGeom>
            <a:noFill/>
            <a:ln w="25400">
              <a:solidFill>
                <a:srgbClr val="243F60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37" name="Obdélník 37"/>
            <p:cNvSpPr>
              <a:spLocks noChangeArrowheads="1"/>
            </p:cNvSpPr>
            <p:nvPr/>
          </p:nvSpPr>
          <p:spPr bwMode="auto">
            <a:xfrm>
              <a:off x="0" y="4784"/>
              <a:ext cx="14032" cy="11801"/>
            </a:xfrm>
            <a:prstGeom prst="rect">
              <a:avLst/>
            </a:prstGeom>
            <a:solidFill>
              <a:srgbClr val="FFFF00"/>
            </a:solidFill>
            <a:ln w="25400">
              <a:solidFill>
                <a:srgbClr val="243F60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38" name="Ovál 38"/>
            <p:cNvSpPr>
              <a:spLocks noChangeArrowheads="1"/>
            </p:cNvSpPr>
            <p:nvPr/>
          </p:nvSpPr>
          <p:spPr bwMode="auto">
            <a:xfrm>
              <a:off x="4359" y="9462"/>
              <a:ext cx="5635" cy="5317"/>
            </a:xfrm>
            <a:prstGeom prst="ellipse">
              <a:avLst/>
            </a:prstGeom>
            <a:solidFill>
              <a:srgbClr val="FF0000"/>
            </a:solidFill>
            <a:ln w="25400">
              <a:solidFill>
                <a:srgbClr val="243F6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39" name="Přímá spojnice 39"/>
            <p:cNvSpPr>
              <a:spLocks noChangeShapeType="1"/>
            </p:cNvSpPr>
            <p:nvPr/>
          </p:nvSpPr>
          <p:spPr bwMode="auto">
            <a:xfrm flipH="1" flipV="1">
              <a:off x="7123" y="0"/>
              <a:ext cx="107" cy="9462"/>
            </a:xfrm>
            <a:prstGeom prst="line">
              <a:avLst/>
            </a:prstGeom>
            <a:noFill/>
            <a:ln w="19050">
              <a:solidFill>
                <a:srgbClr val="365F9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40" name="Textové pole 40"/>
            <p:cNvSpPr txBox="1">
              <a:spLocks noChangeArrowheads="1"/>
            </p:cNvSpPr>
            <p:nvPr/>
          </p:nvSpPr>
          <p:spPr bwMode="auto">
            <a:xfrm>
              <a:off x="4890" y="8718"/>
              <a:ext cx="4039" cy="563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cs-CZ" sz="3600" b="1" i="0" u="none" strike="noStrike" cap="none" normalizeH="0" baseline="0" noProof="1" smtClean="0">
                  <a:ln>
                    <a:noFill/>
                  </a:ln>
                  <a:solidFill>
                    <a:srgbClr val="EEECE1"/>
                  </a:solidFill>
                  <a:effectLst/>
                  <a:latin typeface="Calibri" pitchFamily="34" charset="0"/>
                </a:rPr>
                <a:t>B</a:t>
              </a:r>
              <a:endParaRPr kumimoji="0" lang="cs-CZ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Skupina 3"/>
          <p:cNvGrpSpPr/>
          <p:nvPr/>
        </p:nvGrpSpPr>
        <p:grpSpPr>
          <a:xfrm>
            <a:off x="5292080" y="2934444"/>
            <a:ext cx="2731770" cy="1790700"/>
            <a:chOff x="0" y="0"/>
            <a:chExt cx="2732242" cy="1790710"/>
          </a:xfrm>
        </p:grpSpPr>
        <p:grpSp>
          <p:nvGrpSpPr>
            <p:cNvPr id="5" name="Skupina 4"/>
            <p:cNvGrpSpPr/>
            <p:nvPr/>
          </p:nvGrpSpPr>
          <p:grpSpPr>
            <a:xfrm>
              <a:off x="0" y="0"/>
              <a:ext cx="2732242" cy="1658620"/>
              <a:chOff x="0" y="0"/>
              <a:chExt cx="2732242" cy="1658620"/>
            </a:xfrm>
          </p:grpSpPr>
          <p:sp>
            <p:nvSpPr>
              <p:cNvPr id="7" name="Obdélník 6"/>
              <p:cNvSpPr/>
              <p:nvPr/>
            </p:nvSpPr>
            <p:spPr>
              <a:xfrm>
                <a:off x="0" y="0"/>
                <a:ext cx="2721610" cy="165862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  <p:sp>
            <p:nvSpPr>
              <p:cNvPr id="8" name="Obdélník 7"/>
              <p:cNvSpPr/>
              <p:nvPr/>
            </p:nvSpPr>
            <p:spPr>
              <a:xfrm>
                <a:off x="10632" y="478465"/>
                <a:ext cx="2721610" cy="117983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  <p:sp>
            <p:nvSpPr>
              <p:cNvPr id="9" name="Ovál 8"/>
              <p:cNvSpPr/>
              <p:nvPr/>
            </p:nvSpPr>
            <p:spPr>
              <a:xfrm>
                <a:off x="435935" y="946298"/>
                <a:ext cx="563467" cy="531609"/>
              </a:xfrm>
              <a:prstGeom prst="ellipse">
                <a:avLst/>
              </a:prstGeom>
              <a:solidFill>
                <a:srgbClr val="FF0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  <p:cxnSp>
            <p:nvCxnSpPr>
              <p:cNvPr id="10" name="Přímá spojnice 9"/>
              <p:cNvCxnSpPr/>
              <p:nvPr/>
            </p:nvCxnSpPr>
            <p:spPr>
              <a:xfrm flipH="1" flipV="1">
                <a:off x="712381" y="0"/>
                <a:ext cx="10631" cy="946263"/>
              </a:xfrm>
              <a:prstGeom prst="line">
                <a:avLst/>
              </a:prstGeom>
              <a:ln w="19050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" name="Textové pole 52"/>
              <p:cNvSpPr txBox="1"/>
              <p:nvPr/>
            </p:nvSpPr>
            <p:spPr>
              <a:xfrm>
                <a:off x="489097" y="871870"/>
                <a:ext cx="403817" cy="563225"/>
              </a:xfrm>
              <a:prstGeom prst="rect">
                <a:avLst/>
              </a:prstGeom>
              <a:noFill/>
              <a:ln>
                <a:noFill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>
                  <a:lnSpc>
                    <a:spcPct val="115000"/>
                  </a:lnSpc>
                  <a:spcAft>
                    <a:spcPts val="1000"/>
                  </a:spcAft>
                </a:pPr>
                <a:r>
                  <a:rPr lang="cs-CZ" sz="3600" b="1">
                    <a:ln w="6350" cap="flat" cmpd="sng" algn="ctr">
                      <a:solidFill>
                        <a:srgbClr val="054697"/>
                      </a:solidFill>
                      <a:prstDash val="solid"/>
                      <a:round/>
                    </a:ln>
                    <a:solidFill>
                      <a:srgbClr val="F4F1E3"/>
                    </a:solidFill>
                    <a:effectLst>
                      <a:outerShdw blurRad="41275" dist="20320" dir="1800000" algn="tl">
                        <a:srgbClr val="000000">
                          <a:alpha val="40000"/>
                        </a:srgbClr>
                      </a:outerShdw>
                    </a:effectLst>
                    <a:latin typeface="Calibri"/>
                    <a:ea typeface="Calibri"/>
                    <a:cs typeface="Times New Roman"/>
                  </a:rPr>
                  <a:t>A</a:t>
                </a:r>
                <a:endParaRPr lang="cs-CZ" sz="1100">
                  <a:effectLst/>
                  <a:latin typeface="Calibri"/>
                  <a:ea typeface="Calibri"/>
                  <a:cs typeface="Times New Roman"/>
                </a:endParaRPr>
              </a:p>
            </p:txBody>
          </p:sp>
          <p:sp>
            <p:nvSpPr>
              <p:cNvPr id="12" name="Ovál 11"/>
              <p:cNvSpPr/>
              <p:nvPr/>
            </p:nvSpPr>
            <p:spPr>
              <a:xfrm>
                <a:off x="1509823" y="946298"/>
                <a:ext cx="563245" cy="531495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  <p:cxnSp>
            <p:nvCxnSpPr>
              <p:cNvPr id="13" name="Přímá spojnice 12"/>
              <p:cNvCxnSpPr/>
              <p:nvPr/>
            </p:nvCxnSpPr>
            <p:spPr>
              <a:xfrm flipH="1" flipV="1">
                <a:off x="1765004" y="0"/>
                <a:ext cx="10160" cy="946150"/>
              </a:xfrm>
              <a:prstGeom prst="line">
                <a:avLst/>
              </a:prstGeom>
              <a:ln w="19050">
                <a:solidFill>
                  <a:schemeClr val="accent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" name="Textové pole 58"/>
            <p:cNvSpPr txBox="1"/>
            <p:nvPr/>
          </p:nvSpPr>
          <p:spPr>
            <a:xfrm>
              <a:off x="1573586" y="871865"/>
              <a:ext cx="439420" cy="918845"/>
            </a:xfrm>
            <a:prstGeom prst="rect">
              <a:avLst/>
            </a:prstGeom>
            <a:noFill/>
            <a:ln>
              <a:noFill/>
            </a:ln>
            <a:effectLst/>
          </p:spPr>
          <p:txBody>
            <a:bodyPr rot="0" spcFirstLastPara="0" vert="horz" wrap="non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spAutoFit/>
            </a:bodyPr>
            <a:lstStyle/>
            <a:p>
              <a:pPr algn="ctr">
                <a:lnSpc>
                  <a:spcPct val="115000"/>
                </a:lnSpc>
                <a:spcAft>
                  <a:spcPts val="1000"/>
                </a:spcAft>
              </a:pPr>
              <a:r>
                <a:rPr lang="cs-CZ" sz="3600" b="1">
                  <a:ln w="6350" cap="flat" cmpd="sng" algn="ctr">
                    <a:solidFill>
                      <a:srgbClr val="054697"/>
                    </a:solidFill>
                    <a:prstDash val="solid"/>
                    <a:round/>
                  </a:ln>
                  <a:solidFill>
                    <a:srgbClr val="F4F1E3"/>
                  </a:solidFill>
                  <a:effectLst>
                    <a:outerShdw blurRad="41275" dist="20320" dir="1800000" algn="tl">
                      <a:srgbClr val="000000">
                        <a:alpha val="40000"/>
                      </a:srgbClr>
                    </a:outerShdw>
                  </a:effectLst>
                  <a:latin typeface="Calibri"/>
                  <a:ea typeface="Calibri"/>
                  <a:cs typeface="Times New Roman"/>
                </a:rPr>
                <a:t>B</a:t>
              </a:r>
              <a:endParaRPr lang="cs-CZ" sz="110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14" name="Obdélník 13"/>
          <p:cNvSpPr/>
          <p:nvPr/>
        </p:nvSpPr>
        <p:spPr>
          <a:xfrm>
            <a:off x="353957" y="403912"/>
            <a:ext cx="4578083" cy="403187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lvl="0"/>
            <a:endParaRPr lang="cs-CZ" sz="3200" b="1" dirty="0">
              <a:solidFill>
                <a:srgbClr val="00B0F0"/>
              </a:solidFill>
            </a:endParaRPr>
          </a:p>
          <a:p>
            <a:endParaRPr lang="cs-CZ" sz="3200" b="1" dirty="0">
              <a:solidFill>
                <a:srgbClr val="00B0F0"/>
              </a:solidFill>
            </a:endParaRPr>
          </a:p>
          <a:p>
            <a:r>
              <a:rPr lang="cs-CZ" sz="3200" b="1" dirty="0">
                <a:solidFill>
                  <a:srgbClr val="00B0F0"/>
                </a:solidFill>
              </a:rPr>
              <a:t>Ve vodě jsou ponořena dvě stejně velká tělesa. Těleso A je ze železa, těleso B z hliníku. Na které z nich působí větší vztlaková síla? </a:t>
            </a:r>
            <a:endParaRPr lang="cs-CZ" sz="3200" b="1" cap="none" spc="0" dirty="0">
              <a:ln w="24500" cmpd="dbl">
                <a:solidFill>
                  <a:schemeClr val="accent2">
                    <a:shade val="85000"/>
                    <a:satMod val="155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38100" dist="38100" dir="7020000" algn="tl">
                  <a:srgbClr val="000000">
                    <a:alpha val="3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54670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Skupina 3"/>
          <p:cNvGrpSpPr/>
          <p:nvPr/>
        </p:nvGrpSpPr>
        <p:grpSpPr>
          <a:xfrm>
            <a:off x="5245927" y="5065406"/>
            <a:ext cx="3682345" cy="1531946"/>
            <a:chOff x="0" y="0"/>
            <a:chExt cx="2997835" cy="1234440"/>
          </a:xfrm>
        </p:grpSpPr>
        <p:grpSp>
          <p:nvGrpSpPr>
            <p:cNvPr id="5" name="Skupina 4"/>
            <p:cNvGrpSpPr/>
            <p:nvPr/>
          </p:nvGrpSpPr>
          <p:grpSpPr>
            <a:xfrm>
              <a:off x="0" y="0"/>
              <a:ext cx="2997835" cy="1234440"/>
              <a:chOff x="0" y="0"/>
              <a:chExt cx="2997835" cy="1234440"/>
            </a:xfrm>
          </p:grpSpPr>
          <p:sp>
            <p:nvSpPr>
              <p:cNvPr id="10" name="Obdélník 9"/>
              <p:cNvSpPr/>
              <p:nvPr/>
            </p:nvSpPr>
            <p:spPr>
              <a:xfrm>
                <a:off x="0" y="0"/>
                <a:ext cx="2997835" cy="123444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  <p:sp>
            <p:nvSpPr>
              <p:cNvPr id="11" name="Obdélník 10"/>
              <p:cNvSpPr/>
              <p:nvPr/>
            </p:nvSpPr>
            <p:spPr>
              <a:xfrm>
                <a:off x="0" y="382772"/>
                <a:ext cx="2997835" cy="851535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  <p:sp>
            <p:nvSpPr>
              <p:cNvPr id="12" name="Ovál 11"/>
              <p:cNvSpPr/>
              <p:nvPr/>
            </p:nvSpPr>
            <p:spPr>
              <a:xfrm>
                <a:off x="361507" y="914400"/>
                <a:ext cx="318976" cy="319907"/>
              </a:xfrm>
              <a:prstGeom prst="ellipse">
                <a:avLst/>
              </a:prstGeom>
              <a:solidFill>
                <a:srgbClr val="FF0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  <p:sp>
            <p:nvSpPr>
              <p:cNvPr id="13" name="Ovál 12"/>
              <p:cNvSpPr/>
              <p:nvPr/>
            </p:nvSpPr>
            <p:spPr>
              <a:xfrm>
                <a:off x="2286000" y="127590"/>
                <a:ext cx="318770" cy="319405"/>
              </a:xfrm>
              <a:prstGeom prst="ellipse">
                <a:avLst/>
              </a:prstGeom>
              <a:solidFill>
                <a:srgbClr val="FF0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  <p:sp>
            <p:nvSpPr>
              <p:cNvPr id="14" name="Ovál 13"/>
              <p:cNvSpPr/>
              <p:nvPr/>
            </p:nvSpPr>
            <p:spPr>
              <a:xfrm>
                <a:off x="1488558" y="212651"/>
                <a:ext cx="318770" cy="319405"/>
              </a:xfrm>
              <a:prstGeom prst="ellipse">
                <a:avLst/>
              </a:prstGeom>
              <a:solidFill>
                <a:srgbClr val="FF0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  <p:sp>
            <p:nvSpPr>
              <p:cNvPr id="15" name="Ovál 14"/>
              <p:cNvSpPr/>
              <p:nvPr/>
            </p:nvSpPr>
            <p:spPr>
              <a:xfrm>
                <a:off x="829339" y="340241"/>
                <a:ext cx="318976" cy="319907"/>
              </a:xfrm>
              <a:prstGeom prst="ellipse">
                <a:avLst/>
              </a:prstGeom>
              <a:solidFill>
                <a:srgbClr val="FF0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cs-CZ"/>
              </a:p>
            </p:txBody>
          </p:sp>
        </p:grpSp>
        <p:sp>
          <p:nvSpPr>
            <p:cNvPr id="6" name="Textové pole 68"/>
            <p:cNvSpPr txBox="1"/>
            <p:nvPr/>
          </p:nvSpPr>
          <p:spPr>
            <a:xfrm>
              <a:off x="340242" y="850605"/>
              <a:ext cx="340242" cy="383200"/>
            </a:xfrm>
            <a:prstGeom prst="rect">
              <a:avLst/>
            </a:prstGeom>
            <a:noFill/>
            <a:ln>
              <a:noFill/>
            </a:ln>
            <a:effectLst/>
          </p:spPr>
          <p:txBody>
            <a:bodyPr rot="0" spcFirstLastPara="0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>
                <a:lnSpc>
                  <a:spcPct val="115000"/>
                </a:lnSpc>
                <a:spcAft>
                  <a:spcPts val="1000"/>
                </a:spcAft>
              </a:pPr>
              <a:r>
                <a:rPr lang="cs-CZ" sz="2000" b="1">
                  <a:ln w="6350" cap="flat" cmpd="sng" algn="ctr">
                    <a:solidFill>
                      <a:srgbClr val="054697"/>
                    </a:solidFill>
                    <a:prstDash val="solid"/>
                    <a:round/>
                  </a:ln>
                  <a:solidFill>
                    <a:srgbClr val="F4F1E3"/>
                  </a:solidFill>
                  <a:effectLst>
                    <a:outerShdw blurRad="41275" dist="20320" dir="1800000" algn="tl">
                      <a:srgbClr val="000000">
                        <a:alpha val="40000"/>
                      </a:srgbClr>
                    </a:outerShdw>
                  </a:effectLst>
                  <a:latin typeface="Calibri"/>
                  <a:ea typeface="Calibri"/>
                  <a:cs typeface="Times New Roman"/>
                </a:rPr>
                <a:t>A</a:t>
              </a:r>
              <a:endParaRPr lang="cs-CZ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7" name="Textové pole 69"/>
            <p:cNvSpPr txBox="1"/>
            <p:nvPr/>
          </p:nvSpPr>
          <p:spPr>
            <a:xfrm>
              <a:off x="2264735" y="63795"/>
              <a:ext cx="339725" cy="382905"/>
            </a:xfrm>
            <a:prstGeom prst="rect">
              <a:avLst/>
            </a:prstGeom>
            <a:noFill/>
            <a:ln>
              <a:noFill/>
            </a:ln>
            <a:effectLst/>
          </p:spPr>
          <p:txBody>
            <a:bodyPr rot="0" spcFirstLastPara="0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>
                <a:lnSpc>
                  <a:spcPct val="115000"/>
                </a:lnSpc>
                <a:spcAft>
                  <a:spcPts val="1000"/>
                </a:spcAft>
              </a:pPr>
              <a:r>
                <a:rPr lang="cs-CZ" sz="2000" b="1">
                  <a:ln w="6350" cap="flat" cmpd="sng" algn="ctr">
                    <a:solidFill>
                      <a:srgbClr val="054697"/>
                    </a:solidFill>
                    <a:prstDash val="solid"/>
                    <a:round/>
                  </a:ln>
                  <a:solidFill>
                    <a:srgbClr val="F4F1E3"/>
                  </a:solidFill>
                  <a:effectLst>
                    <a:outerShdw blurRad="41275" dist="20320" dir="1800000" algn="tl">
                      <a:srgbClr val="000000">
                        <a:alpha val="40000"/>
                      </a:srgbClr>
                    </a:outerShdw>
                  </a:effectLst>
                  <a:latin typeface="Calibri"/>
                  <a:ea typeface="Calibri"/>
                  <a:cs typeface="Times New Roman"/>
                </a:rPr>
                <a:t>D</a:t>
              </a:r>
              <a:endParaRPr lang="cs-CZ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8" name="Textové pole 70"/>
            <p:cNvSpPr txBox="1"/>
            <p:nvPr/>
          </p:nvSpPr>
          <p:spPr>
            <a:xfrm>
              <a:off x="1467293" y="148856"/>
              <a:ext cx="339725" cy="382905"/>
            </a:xfrm>
            <a:prstGeom prst="rect">
              <a:avLst/>
            </a:prstGeom>
            <a:noFill/>
            <a:ln>
              <a:noFill/>
            </a:ln>
            <a:effectLst/>
          </p:spPr>
          <p:txBody>
            <a:bodyPr rot="0" spcFirstLastPara="0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>
                <a:lnSpc>
                  <a:spcPct val="115000"/>
                </a:lnSpc>
                <a:spcAft>
                  <a:spcPts val="1000"/>
                </a:spcAft>
              </a:pPr>
              <a:r>
                <a:rPr lang="cs-CZ" sz="2000" b="1">
                  <a:ln w="6350" cap="flat" cmpd="sng" algn="ctr">
                    <a:solidFill>
                      <a:srgbClr val="054697"/>
                    </a:solidFill>
                    <a:prstDash val="solid"/>
                    <a:round/>
                  </a:ln>
                  <a:solidFill>
                    <a:srgbClr val="F4F1E3"/>
                  </a:solidFill>
                  <a:effectLst>
                    <a:outerShdw blurRad="41275" dist="20320" dir="1800000" algn="tl">
                      <a:srgbClr val="000000">
                        <a:alpha val="40000"/>
                      </a:srgbClr>
                    </a:outerShdw>
                  </a:effectLst>
                  <a:latin typeface="Calibri"/>
                  <a:ea typeface="Calibri"/>
                  <a:cs typeface="Times New Roman"/>
                </a:rPr>
                <a:t>C</a:t>
              </a:r>
              <a:endParaRPr lang="cs-CZ" sz="1100">
                <a:effectLst/>
                <a:latin typeface="Calibri"/>
                <a:ea typeface="Calibri"/>
                <a:cs typeface="Times New Roman"/>
              </a:endParaRPr>
            </a:p>
          </p:txBody>
        </p:sp>
        <p:sp>
          <p:nvSpPr>
            <p:cNvPr id="9" name="Textové pole 71"/>
            <p:cNvSpPr txBox="1"/>
            <p:nvPr/>
          </p:nvSpPr>
          <p:spPr>
            <a:xfrm>
              <a:off x="829339" y="276447"/>
              <a:ext cx="339725" cy="382905"/>
            </a:xfrm>
            <a:prstGeom prst="rect">
              <a:avLst/>
            </a:prstGeom>
            <a:noFill/>
            <a:ln>
              <a:noFill/>
            </a:ln>
            <a:effectLst/>
          </p:spPr>
          <p:txBody>
            <a:bodyPr rot="0" spcFirstLastPara="0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>
                <a:lnSpc>
                  <a:spcPct val="115000"/>
                </a:lnSpc>
                <a:spcAft>
                  <a:spcPts val="1000"/>
                </a:spcAft>
              </a:pPr>
              <a:r>
                <a:rPr lang="cs-CZ" sz="2000" b="1">
                  <a:ln w="6350" cap="flat" cmpd="sng" algn="ctr">
                    <a:solidFill>
                      <a:srgbClr val="054697"/>
                    </a:solidFill>
                    <a:prstDash val="solid"/>
                    <a:round/>
                  </a:ln>
                  <a:solidFill>
                    <a:srgbClr val="F4F1E3"/>
                  </a:solidFill>
                  <a:effectLst>
                    <a:outerShdw blurRad="41275" dist="20320" dir="1800000" algn="tl">
                      <a:srgbClr val="000000">
                        <a:alpha val="40000"/>
                      </a:srgbClr>
                    </a:outerShdw>
                  </a:effectLst>
                  <a:latin typeface="Calibri"/>
                  <a:ea typeface="Calibri"/>
                  <a:cs typeface="Times New Roman"/>
                </a:rPr>
                <a:t>B</a:t>
              </a:r>
              <a:endParaRPr lang="cs-CZ" sz="1100">
                <a:effectLst/>
                <a:latin typeface="Calibri"/>
                <a:ea typeface="Calibri"/>
                <a:cs typeface="Times New Roman"/>
              </a:endParaRPr>
            </a:p>
          </p:txBody>
        </p:sp>
      </p:grpSp>
      <p:sp>
        <p:nvSpPr>
          <p:cNvPr id="16" name="Obdélník 15"/>
          <p:cNvSpPr/>
          <p:nvPr/>
        </p:nvSpPr>
        <p:spPr>
          <a:xfrm>
            <a:off x="395536" y="548681"/>
            <a:ext cx="8571582" cy="4524315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lvl="0"/>
            <a:r>
              <a:rPr lang="cs-CZ" sz="3200" b="1" dirty="0" smtClean="0">
                <a:solidFill>
                  <a:srgbClr val="00B0F0"/>
                </a:solidFill>
              </a:rPr>
              <a:t>Porovnejte </a:t>
            </a:r>
            <a:r>
              <a:rPr lang="cs-CZ" sz="3200" b="1" dirty="0">
                <a:solidFill>
                  <a:srgbClr val="00B0F0"/>
                </a:solidFill>
              </a:rPr>
              <a:t>hustoty jednotlivých těles a vztlakové síly, které na tělesa působí. Rozhodněte, které z označených slov je správně.</a:t>
            </a:r>
          </a:p>
          <a:p>
            <a:pPr lvl="0"/>
            <a:r>
              <a:rPr lang="cs-CZ" sz="3200" b="1" dirty="0">
                <a:solidFill>
                  <a:srgbClr val="00B0F0"/>
                </a:solidFill>
              </a:rPr>
              <a:t>Čím větší hustota tělesa, tím </a:t>
            </a:r>
            <a:r>
              <a:rPr lang="cs-CZ" sz="3200" b="1" i="1" dirty="0">
                <a:solidFill>
                  <a:srgbClr val="00B0F0"/>
                </a:solidFill>
              </a:rPr>
              <a:t>více/méně </a:t>
            </a:r>
            <a:r>
              <a:rPr lang="cs-CZ" sz="3200" b="1" dirty="0">
                <a:solidFill>
                  <a:srgbClr val="00B0F0"/>
                </a:solidFill>
              </a:rPr>
              <a:t>je těleso ponořené.</a:t>
            </a:r>
          </a:p>
          <a:p>
            <a:pPr lvl="0"/>
            <a:r>
              <a:rPr lang="cs-CZ" sz="3200" b="1" dirty="0">
                <a:solidFill>
                  <a:srgbClr val="00B0F0"/>
                </a:solidFill>
              </a:rPr>
              <a:t>Těleso plave na hladině kapaliny, </a:t>
            </a:r>
            <a:r>
              <a:rPr lang="cs-CZ" sz="3200" b="1" dirty="0" smtClean="0">
                <a:solidFill>
                  <a:srgbClr val="00B0F0"/>
                </a:solidFill>
              </a:rPr>
              <a:t>je - </a:t>
            </a:r>
            <a:r>
              <a:rPr lang="cs-CZ" sz="3200" b="1" dirty="0" err="1">
                <a:solidFill>
                  <a:srgbClr val="00B0F0"/>
                </a:solidFill>
              </a:rPr>
              <a:t>li</a:t>
            </a:r>
            <a:r>
              <a:rPr lang="cs-CZ" sz="3200" b="1" dirty="0">
                <a:solidFill>
                  <a:srgbClr val="00B0F0"/>
                </a:solidFill>
              </a:rPr>
              <a:t> jeho hustota </a:t>
            </a:r>
            <a:r>
              <a:rPr lang="cs-CZ" sz="3200" b="1" i="1" dirty="0">
                <a:solidFill>
                  <a:srgbClr val="00B0F0"/>
                </a:solidFill>
              </a:rPr>
              <a:t>větší/menší </a:t>
            </a:r>
            <a:r>
              <a:rPr lang="cs-CZ" sz="3200" b="1" dirty="0">
                <a:solidFill>
                  <a:srgbClr val="00B0F0"/>
                </a:solidFill>
              </a:rPr>
              <a:t>než hustota kapaliny. </a:t>
            </a:r>
          </a:p>
          <a:p>
            <a:r>
              <a:rPr lang="cs-CZ" sz="3200" b="1" dirty="0">
                <a:solidFill>
                  <a:srgbClr val="00B0F0"/>
                </a:solidFill>
              </a:rPr>
              <a:t>Těleso klesá ke dnu, </a:t>
            </a:r>
            <a:r>
              <a:rPr lang="cs-CZ" sz="3200" b="1" dirty="0" smtClean="0">
                <a:solidFill>
                  <a:srgbClr val="00B0F0"/>
                </a:solidFill>
              </a:rPr>
              <a:t>je - </a:t>
            </a:r>
            <a:r>
              <a:rPr lang="cs-CZ" sz="3200" b="1" dirty="0" err="1">
                <a:solidFill>
                  <a:srgbClr val="00B0F0"/>
                </a:solidFill>
              </a:rPr>
              <a:t>li</a:t>
            </a:r>
            <a:r>
              <a:rPr lang="cs-CZ" sz="3200" b="1" dirty="0">
                <a:solidFill>
                  <a:srgbClr val="00B0F0"/>
                </a:solidFill>
              </a:rPr>
              <a:t> jeho hustota </a:t>
            </a:r>
            <a:r>
              <a:rPr lang="cs-CZ" sz="3200" b="1" i="1" dirty="0">
                <a:solidFill>
                  <a:srgbClr val="00B0F0"/>
                </a:solidFill>
              </a:rPr>
              <a:t>větší/menší </a:t>
            </a:r>
            <a:r>
              <a:rPr lang="cs-CZ" sz="3200" b="1" dirty="0">
                <a:solidFill>
                  <a:srgbClr val="00B0F0"/>
                </a:solidFill>
              </a:rPr>
              <a:t>než hustota </a:t>
            </a:r>
            <a:r>
              <a:rPr lang="cs-CZ" sz="3200" b="1" dirty="0" smtClean="0">
                <a:solidFill>
                  <a:srgbClr val="00B0F0"/>
                </a:solidFill>
              </a:rPr>
              <a:t>kapaliny</a:t>
            </a:r>
            <a:endParaRPr lang="cs-CZ" sz="3200" b="1" cap="none" spc="0" dirty="0">
              <a:ln w="24500" cmpd="dbl">
                <a:solidFill>
                  <a:schemeClr val="accent2">
                    <a:shade val="85000"/>
                    <a:satMod val="155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38100" dist="38100" dir="7020000" algn="tl">
                  <a:srgbClr val="000000">
                    <a:alpha val="3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756504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délník 3"/>
          <p:cNvSpPr/>
          <p:nvPr/>
        </p:nvSpPr>
        <p:spPr>
          <a:xfrm>
            <a:off x="611560" y="1412776"/>
            <a:ext cx="504056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r>
              <a:rPr lang="cs-CZ" sz="3200" b="1" dirty="0">
                <a:solidFill>
                  <a:srgbClr val="00B0F0"/>
                </a:solidFill>
              </a:rPr>
              <a:t>Určete hustotu tělesa, když je právě z poloviny ponořeno ve vodě.</a:t>
            </a:r>
            <a:endParaRPr lang="cs-CZ" sz="3200" b="1" cap="none" spc="0" dirty="0">
              <a:ln w="24500" cmpd="dbl">
                <a:solidFill>
                  <a:schemeClr val="accent2">
                    <a:shade val="85000"/>
                    <a:satMod val="155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38100" dist="38100" dir="7020000" algn="tl">
                  <a:srgbClr val="000000">
                    <a:alpha val="35000"/>
                  </a:srgbClr>
                </a:outerShdw>
              </a:effectLst>
            </a:endParaRPr>
          </a:p>
        </p:txBody>
      </p:sp>
      <p:grpSp>
        <p:nvGrpSpPr>
          <p:cNvPr id="17410" name="Skupina 46"/>
          <p:cNvGrpSpPr>
            <a:grpSpLocks/>
          </p:cNvGrpSpPr>
          <p:nvPr/>
        </p:nvGrpSpPr>
        <p:grpSpPr bwMode="auto">
          <a:xfrm>
            <a:off x="5436096" y="2636912"/>
            <a:ext cx="2304256" cy="3312368"/>
            <a:chOff x="0" y="0"/>
            <a:chExt cx="12227" cy="16267"/>
          </a:xfrm>
        </p:grpSpPr>
        <p:sp>
          <p:nvSpPr>
            <p:cNvPr id="43" name="Obdélník 43"/>
            <p:cNvSpPr>
              <a:spLocks noChangeArrowheads="1"/>
            </p:cNvSpPr>
            <p:nvPr/>
          </p:nvSpPr>
          <p:spPr bwMode="auto">
            <a:xfrm>
              <a:off x="0" y="0"/>
              <a:ext cx="12227" cy="16267"/>
            </a:xfrm>
            <a:prstGeom prst="rect">
              <a:avLst/>
            </a:prstGeom>
            <a:noFill/>
            <a:ln w="25400">
              <a:solidFill>
                <a:srgbClr val="243F60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44" name="Obdélník 44"/>
            <p:cNvSpPr>
              <a:spLocks noChangeArrowheads="1"/>
            </p:cNvSpPr>
            <p:nvPr/>
          </p:nvSpPr>
          <p:spPr bwMode="auto">
            <a:xfrm>
              <a:off x="0" y="5954"/>
              <a:ext cx="12223" cy="10308"/>
            </a:xfrm>
            <a:prstGeom prst="rect">
              <a:avLst/>
            </a:prstGeom>
            <a:solidFill>
              <a:srgbClr val="4F81BD"/>
            </a:solidFill>
            <a:ln w="25400">
              <a:solidFill>
                <a:srgbClr val="243F60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  <p:sp>
          <p:nvSpPr>
            <p:cNvPr id="45" name="Ovál 45"/>
            <p:cNvSpPr>
              <a:spLocks noChangeArrowheads="1"/>
            </p:cNvSpPr>
            <p:nvPr/>
          </p:nvSpPr>
          <p:spPr bwMode="auto">
            <a:xfrm>
              <a:off x="3402" y="3296"/>
              <a:ext cx="5635" cy="5210"/>
            </a:xfrm>
            <a:prstGeom prst="ellipse">
              <a:avLst/>
            </a:prstGeom>
            <a:solidFill>
              <a:srgbClr val="FF0000"/>
            </a:solidFill>
            <a:ln w="25400">
              <a:solidFill>
                <a:srgbClr val="243F6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cs-CZ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Skupina 3"/>
          <p:cNvGrpSpPr/>
          <p:nvPr/>
        </p:nvGrpSpPr>
        <p:grpSpPr>
          <a:xfrm>
            <a:off x="6084168" y="2780928"/>
            <a:ext cx="2307446" cy="3226792"/>
            <a:chOff x="0" y="0"/>
            <a:chExt cx="1222744" cy="1626781"/>
          </a:xfrm>
        </p:grpSpPr>
        <p:sp>
          <p:nvSpPr>
            <p:cNvPr id="5" name="Obdélník 4"/>
            <p:cNvSpPr/>
            <p:nvPr/>
          </p:nvSpPr>
          <p:spPr>
            <a:xfrm>
              <a:off x="0" y="0"/>
              <a:ext cx="1222744" cy="1626781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cs-CZ"/>
            </a:p>
          </p:txBody>
        </p:sp>
        <p:sp>
          <p:nvSpPr>
            <p:cNvPr id="6" name="Obdélník 5"/>
            <p:cNvSpPr/>
            <p:nvPr/>
          </p:nvSpPr>
          <p:spPr>
            <a:xfrm>
              <a:off x="0" y="595423"/>
              <a:ext cx="1222375" cy="103081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cs-CZ"/>
            </a:p>
          </p:txBody>
        </p:sp>
        <p:sp>
          <p:nvSpPr>
            <p:cNvPr id="7" name="Ovál 6"/>
            <p:cNvSpPr/>
            <p:nvPr/>
          </p:nvSpPr>
          <p:spPr>
            <a:xfrm>
              <a:off x="340242" y="491196"/>
              <a:ext cx="563525" cy="520997"/>
            </a:xfrm>
            <a:prstGeom prst="ellipse">
              <a:avLst/>
            </a:prstGeom>
            <a:solidFill>
              <a:srgbClr val="FF0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cs-CZ"/>
            </a:p>
          </p:txBody>
        </p:sp>
      </p:grpSp>
      <p:sp>
        <p:nvSpPr>
          <p:cNvPr id="8" name="Obdélník 7"/>
          <p:cNvSpPr/>
          <p:nvPr/>
        </p:nvSpPr>
        <p:spPr>
          <a:xfrm>
            <a:off x="683568" y="764704"/>
            <a:ext cx="576064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lvl="0"/>
            <a:r>
              <a:rPr lang="cs-CZ" sz="3200" b="1" dirty="0">
                <a:solidFill>
                  <a:srgbClr val="00B0F0"/>
                </a:solidFill>
              </a:rPr>
              <a:t>Zakreslete síly, které na těleso v kapalině působí. Co platí pro jejich velikost, když těleso plave?</a:t>
            </a:r>
          </a:p>
        </p:txBody>
      </p:sp>
    </p:spTree>
    <p:extLst>
      <p:ext uri="{BB962C8B-B14F-4D97-AF65-F5344CB8AC3E}">
        <p14:creationId xmlns:p14="http://schemas.microsoft.com/office/powerpoint/2010/main" val="2519420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84</Words>
  <Application>Microsoft Office PowerPoint</Application>
  <PresentationFormat>Předvádění na obrazovce (4:3)</PresentationFormat>
  <Paragraphs>27</Paragraphs>
  <Slides>8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8</vt:i4>
      </vt:variant>
    </vt:vector>
  </HeadingPairs>
  <TitlesOfParts>
    <vt:vector size="9" baseType="lpstr">
      <vt:lpstr>Motiv sady Office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Matěj</dc:creator>
  <cp:lastModifiedBy>OEM</cp:lastModifiedBy>
  <cp:revision>4</cp:revision>
  <dcterms:created xsi:type="dcterms:W3CDTF">2012-12-31T10:44:35Z</dcterms:created>
  <dcterms:modified xsi:type="dcterms:W3CDTF">2013-01-01T10:53:30Z</dcterms:modified>
</cp:coreProperties>
</file>

<file path=docProps/thumbnail.jpeg>
</file>